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Arimo" panose="020B0604020202020204" pitchFamily="34" charset="0"/>
      <p:regular r:id="rId13"/>
    </p:embeddedFont>
    <p:embeddedFont>
      <p:font typeface="Outfit Extra Bold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3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84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9/25/2025</a:t>
            </a:fld>
            <a:endParaRPr lang="en-US"/>
          </a:p>
        </p:txBody>
      </p:sp>
      <p:sp>
        <p:nvSpPr>
          <p:cNvPr id="1048785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48786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87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048788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8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58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0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81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82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59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59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14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1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45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4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6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5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5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7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88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8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1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1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3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31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6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75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75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7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73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</p:spPr>
      </p:sp>
      <p:pic>
        <p:nvPicPr>
          <p:cNvPr id="2097188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9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75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</p:spPr>
      </p:sp>
      <p:pic>
        <p:nvPicPr>
          <p:cNvPr id="2097190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57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</p:spPr>
      </p:sp>
      <p:pic>
        <p:nvPicPr>
          <p:cNvPr id="2097153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58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</p:spPr>
      </p:sp>
      <p:pic>
        <p:nvPicPr>
          <p:cNvPr id="2097156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59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</p:spPr>
      </p:sp>
      <p:pic>
        <p:nvPicPr>
          <p:cNvPr id="2097158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3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1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</p:spPr>
      </p:sp>
      <p:pic>
        <p:nvPicPr>
          <p:cNvPr id="209716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4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</p:spPr>
      </p:sp>
      <p:pic>
        <p:nvPicPr>
          <p:cNvPr id="2097166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1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5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</p:spPr>
      </p:sp>
      <p:pic>
        <p:nvPicPr>
          <p:cNvPr id="2097172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3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690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</p:spPr>
      </p:sp>
      <p:pic>
        <p:nvPicPr>
          <p:cNvPr id="209717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1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4871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</p:spPr>
      </p:sp>
      <p:pic>
        <p:nvPicPr>
          <p:cNvPr id="2097182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Relationship Id="rId6" Type="http://schemas.openxmlformats.org/officeDocument/2006/relationships/image" Target="../media/image25.png" /><Relationship Id="rId5" Type="http://schemas.openxmlformats.org/officeDocument/2006/relationships/image" Target="../media/image24.png" /><Relationship Id="rId4" Type="http://schemas.openxmlformats.org/officeDocument/2006/relationships/image" Target="../media/image23.png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Relationship Id="rId6" Type="http://schemas.openxmlformats.org/officeDocument/2006/relationships/image" Target="../media/image7.png" /><Relationship Id="rId5" Type="http://schemas.openxmlformats.org/officeDocument/2006/relationships/image" Target="../media/image6.png" /><Relationship Id="rId4" Type="http://schemas.openxmlformats.org/officeDocument/2006/relationships/image" Target="../media/image5.png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Relationship Id="rId6" Type="http://schemas.openxmlformats.org/officeDocument/2006/relationships/image" Target="../media/image11.png" /><Relationship Id="rId5" Type="http://schemas.openxmlformats.org/officeDocument/2006/relationships/image" Target="../media/image10.png" /><Relationship Id="rId4" Type="http://schemas.openxmlformats.org/officeDocument/2006/relationships/image" Target="../media/image9.png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 /><Relationship Id="rId3" Type="http://schemas.openxmlformats.org/officeDocument/2006/relationships/image" Target="../media/image12.png" /><Relationship Id="rId7" Type="http://schemas.openxmlformats.org/officeDocument/2006/relationships/image" Target="../media/image16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Relationship Id="rId6" Type="http://schemas.openxmlformats.org/officeDocument/2006/relationships/image" Target="../media/image15.png" /><Relationship Id="rId5" Type="http://schemas.openxmlformats.org/officeDocument/2006/relationships/image" Target="../media/image14.png" /><Relationship Id="rId4" Type="http://schemas.openxmlformats.org/officeDocument/2006/relationships/image" Target="../media/image13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Relationship Id="rId6" Type="http://schemas.openxmlformats.org/officeDocument/2006/relationships/image" Target="../media/image21.png" /><Relationship Id="rId5" Type="http://schemas.openxmlformats.org/officeDocument/2006/relationships/image" Target="../media/image20.png" /><Relationship Id="rId4" Type="http://schemas.openxmlformats.org/officeDocument/2006/relationships/image" Target="../media/image19.png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1048577" name="Text 0"/>
          <p:cNvSpPr/>
          <p:nvPr/>
        </p:nvSpPr>
        <p:spPr>
          <a:xfrm>
            <a:off x="6280190" y="2345650"/>
            <a:ext cx="7556421" cy="28351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VisionEdge: Compact AI Object Detection System Using ESP32-CAM and OpenCV</a:t>
            </a:r>
            <a:endParaRPr lang="en-US" sz="4450" dirty="0"/>
          </a:p>
        </p:txBody>
      </p:sp>
      <p:sp>
        <p:nvSpPr>
          <p:cNvPr id="1048578" name="Text 1"/>
          <p:cNvSpPr/>
          <p:nvPr/>
        </p:nvSpPr>
        <p:spPr>
          <a:xfrm>
            <a:off x="6280190" y="5520928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Revolutionising surveillance with intelligent edge computing technology</a:t>
            </a:r>
            <a:endParaRPr lang="en-US" sz="17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E8FB21-876B-A437-778B-BFC1F0066277}"/>
              </a:ext>
            </a:extLst>
          </p:cNvPr>
          <p:cNvSpPr txBox="1"/>
          <p:nvPr/>
        </p:nvSpPr>
        <p:spPr>
          <a:xfrm>
            <a:off x="9801035" y="6921177"/>
            <a:ext cx="4578819" cy="5232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en-IN" sz="2800" b="1">
                <a:solidFill>
                  <a:srgbClr val="000000"/>
                </a:solidFill>
              </a:rPr>
              <a:t>N.VENKAT-323129512037</a:t>
            </a:r>
            <a:endParaRPr lang="en-IN" sz="28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0" name="Text 0"/>
          <p:cNvSpPr/>
          <p:nvPr/>
        </p:nvSpPr>
        <p:spPr>
          <a:xfrm>
            <a:off x="396835" y="311825"/>
            <a:ext cx="453449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Impact &amp; Future Directions</a:t>
            </a:r>
            <a:endParaRPr lang="en-US" sz="2200" dirty="0"/>
          </a:p>
        </p:txBody>
      </p:sp>
      <p:sp>
        <p:nvSpPr>
          <p:cNvPr id="1048761" name="Text 1"/>
          <p:cNvSpPr/>
          <p:nvPr/>
        </p:nvSpPr>
        <p:spPr>
          <a:xfrm>
            <a:off x="396835" y="949523"/>
            <a:ext cx="1831657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Performance Achievements</a:t>
            </a:r>
            <a:endParaRPr lang="en-US" sz="1100" dirty="0"/>
          </a:p>
        </p:txBody>
      </p:sp>
      <p:sp>
        <p:nvSpPr>
          <p:cNvPr id="1048762" name="Text 2"/>
          <p:cNvSpPr/>
          <p:nvPr/>
        </p:nvSpPr>
        <p:spPr>
          <a:xfrm>
            <a:off x="3089196" y="1991320"/>
            <a:ext cx="1394936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85%</a:t>
            </a:r>
            <a:endParaRPr lang="en-US" sz="2200" dirty="0"/>
          </a:p>
        </p:txBody>
      </p:sp>
      <p:pic>
        <p:nvPicPr>
          <p:cNvPr id="209719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200" y="1282541"/>
            <a:ext cx="1701165" cy="1701165"/>
          </a:xfrm>
          <a:prstGeom prst="rect">
            <a:avLst/>
          </a:prstGeom>
        </p:spPr>
      </p:pic>
      <p:sp>
        <p:nvSpPr>
          <p:cNvPr id="1048763" name="Text 3"/>
          <p:cNvSpPr/>
          <p:nvPr/>
        </p:nvSpPr>
        <p:spPr>
          <a:xfrm>
            <a:off x="3078004" y="3125391"/>
            <a:ext cx="1417558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Overall Accuracy</a:t>
            </a:r>
            <a:endParaRPr lang="en-US" sz="1100" dirty="0"/>
          </a:p>
        </p:txBody>
      </p:sp>
      <p:sp>
        <p:nvSpPr>
          <p:cNvPr id="1048764" name="Text 4"/>
          <p:cNvSpPr/>
          <p:nvPr/>
        </p:nvSpPr>
        <p:spPr>
          <a:xfrm>
            <a:off x="396835" y="3415903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Reliable object detection performance</a:t>
            </a:r>
            <a:endParaRPr lang="en-US" sz="850" dirty="0"/>
          </a:p>
        </p:txBody>
      </p:sp>
      <p:sp>
        <p:nvSpPr>
          <p:cNvPr id="1048765" name="Text 5"/>
          <p:cNvSpPr/>
          <p:nvPr/>
        </p:nvSpPr>
        <p:spPr>
          <a:xfrm>
            <a:off x="3089196" y="4561284"/>
            <a:ext cx="1394936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99.5%</a:t>
            </a:r>
            <a:endParaRPr lang="en-US" sz="2200" dirty="0"/>
          </a:p>
        </p:txBody>
      </p:sp>
      <p:pic>
        <p:nvPicPr>
          <p:cNvPr id="209719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6200" y="3852505"/>
            <a:ext cx="1701165" cy="1701165"/>
          </a:xfrm>
          <a:prstGeom prst="rect">
            <a:avLst/>
          </a:prstGeom>
        </p:spPr>
      </p:pic>
      <p:sp>
        <p:nvSpPr>
          <p:cNvPr id="1048766" name="Text 6"/>
          <p:cNvSpPr/>
          <p:nvPr/>
        </p:nvSpPr>
        <p:spPr>
          <a:xfrm>
            <a:off x="3078004" y="5695355"/>
            <a:ext cx="1417558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System Uptime</a:t>
            </a:r>
            <a:endParaRPr lang="en-US" sz="1100" dirty="0"/>
          </a:p>
        </p:txBody>
      </p:sp>
      <p:sp>
        <p:nvSpPr>
          <p:cNvPr id="1048767" name="Text 7"/>
          <p:cNvSpPr/>
          <p:nvPr/>
        </p:nvSpPr>
        <p:spPr>
          <a:xfrm>
            <a:off x="396835" y="5985867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Exceptional reliability during testing</a:t>
            </a:r>
            <a:endParaRPr lang="en-US" sz="850" dirty="0"/>
          </a:p>
        </p:txBody>
      </p:sp>
      <p:sp>
        <p:nvSpPr>
          <p:cNvPr id="1048768" name="Text 8"/>
          <p:cNvSpPr/>
          <p:nvPr/>
        </p:nvSpPr>
        <p:spPr>
          <a:xfrm>
            <a:off x="3089196" y="7131248"/>
            <a:ext cx="1394936" cy="28348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10x</a:t>
            </a:r>
            <a:endParaRPr lang="en-US" sz="2200" dirty="0"/>
          </a:p>
        </p:txBody>
      </p:sp>
      <p:pic>
        <p:nvPicPr>
          <p:cNvPr id="209719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6200" y="6422469"/>
            <a:ext cx="1701165" cy="1701165"/>
          </a:xfrm>
          <a:prstGeom prst="rect">
            <a:avLst/>
          </a:prstGeom>
        </p:spPr>
      </p:pic>
      <p:sp>
        <p:nvSpPr>
          <p:cNvPr id="1048769" name="Text 9"/>
          <p:cNvSpPr/>
          <p:nvPr/>
        </p:nvSpPr>
        <p:spPr>
          <a:xfrm>
            <a:off x="3078004" y="8265319"/>
            <a:ext cx="1417558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Cost Savings</a:t>
            </a:r>
            <a:endParaRPr lang="en-US" sz="1100" dirty="0"/>
          </a:p>
        </p:txBody>
      </p:sp>
      <p:sp>
        <p:nvSpPr>
          <p:cNvPr id="1048770" name="Text 10"/>
          <p:cNvSpPr/>
          <p:nvPr/>
        </p:nvSpPr>
        <p:spPr>
          <a:xfrm>
            <a:off x="396835" y="8555831"/>
            <a:ext cx="6780014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Cheaper than traditional CCTV systems</a:t>
            </a:r>
            <a:endParaRPr lang="en-US" sz="850" dirty="0"/>
          </a:p>
        </p:txBody>
      </p:sp>
      <p:pic>
        <p:nvPicPr>
          <p:cNvPr id="209719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1171" y="963692"/>
            <a:ext cx="6780014" cy="6780014"/>
          </a:xfrm>
          <a:prstGeom prst="rect">
            <a:avLst/>
          </a:prstGeom>
        </p:spPr>
      </p:pic>
      <p:sp>
        <p:nvSpPr>
          <p:cNvPr id="1048771" name="Text 11"/>
          <p:cNvSpPr/>
          <p:nvPr/>
        </p:nvSpPr>
        <p:spPr>
          <a:xfrm>
            <a:off x="566857" y="9119830"/>
            <a:ext cx="13666708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VisionEdge successfully demonstrates the feasibility of low-cost, AI-powered edge surveillance, providing real-time intelligence while meeting all requirements for affordability, scalability, and reliability.</a:t>
            </a:r>
            <a:endParaRPr lang="en-US" sz="850" dirty="0"/>
          </a:p>
        </p:txBody>
      </p:sp>
      <p:sp>
        <p:nvSpPr>
          <p:cNvPr id="1048772" name="Shape 12"/>
          <p:cNvSpPr/>
          <p:nvPr/>
        </p:nvSpPr>
        <p:spPr>
          <a:xfrm>
            <a:off x="396835" y="8992314"/>
            <a:ext cx="15240" cy="436483"/>
          </a:xfrm>
          <a:prstGeom prst="rect">
            <a:avLst/>
          </a:prstGeom>
          <a:solidFill>
            <a:srgbClr val="5E4CE6"/>
          </a:solidFill>
        </p:spPr>
      </p:sp>
      <p:sp>
        <p:nvSpPr>
          <p:cNvPr id="1048773" name="Text 13"/>
          <p:cNvSpPr/>
          <p:nvPr/>
        </p:nvSpPr>
        <p:spPr>
          <a:xfrm>
            <a:off x="6594277" y="9598819"/>
            <a:ext cx="1441847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Future Enhancements</a:t>
            </a:r>
            <a:endParaRPr lang="en-US" sz="1100" dirty="0"/>
          </a:p>
        </p:txBody>
      </p:sp>
      <p:sp>
        <p:nvSpPr>
          <p:cNvPr id="1048774" name="Shape 14"/>
          <p:cNvSpPr/>
          <p:nvPr/>
        </p:nvSpPr>
        <p:spPr>
          <a:xfrm>
            <a:off x="396835" y="10008394"/>
            <a:ext cx="56674" cy="56674"/>
          </a:xfrm>
          <a:prstGeom prst="roundRect">
            <a:avLst>
              <a:gd name="adj" fmla="val 806719"/>
            </a:avLst>
          </a:prstGeom>
          <a:solidFill>
            <a:srgbClr val="5E4CE6"/>
          </a:solidFill>
        </p:spPr>
      </p:sp>
      <p:sp>
        <p:nvSpPr>
          <p:cNvPr id="1048775" name="Text 15"/>
          <p:cNvSpPr/>
          <p:nvPr/>
        </p:nvSpPr>
        <p:spPr>
          <a:xfrm>
            <a:off x="566857" y="9946005"/>
            <a:ext cx="434768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Enhanced detection accuracy through model fine-tuning and advanced algorithms</a:t>
            </a:r>
            <a:endParaRPr lang="en-US" sz="850" dirty="0"/>
          </a:p>
        </p:txBody>
      </p:sp>
      <p:sp>
        <p:nvSpPr>
          <p:cNvPr id="1048776" name="Shape 16"/>
          <p:cNvSpPr/>
          <p:nvPr/>
        </p:nvSpPr>
        <p:spPr>
          <a:xfrm>
            <a:off x="5056227" y="10008394"/>
            <a:ext cx="56674" cy="56674"/>
          </a:xfrm>
          <a:prstGeom prst="roundRect">
            <a:avLst>
              <a:gd name="adj" fmla="val 806719"/>
            </a:avLst>
          </a:prstGeom>
          <a:solidFill>
            <a:srgbClr val="5E4CE6"/>
          </a:solidFill>
        </p:spPr>
      </p:sp>
      <p:sp>
        <p:nvSpPr>
          <p:cNvPr id="1048777" name="Text 17"/>
          <p:cNvSpPr/>
          <p:nvPr/>
        </p:nvSpPr>
        <p:spPr>
          <a:xfrm>
            <a:off x="5226248" y="9946005"/>
            <a:ext cx="4347805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Expanded object classification including custom categories for specific use cases</a:t>
            </a:r>
            <a:endParaRPr lang="en-US" sz="850" dirty="0"/>
          </a:p>
        </p:txBody>
      </p:sp>
      <p:sp>
        <p:nvSpPr>
          <p:cNvPr id="1048778" name="Shape 18"/>
          <p:cNvSpPr/>
          <p:nvPr/>
        </p:nvSpPr>
        <p:spPr>
          <a:xfrm>
            <a:off x="9715738" y="10008394"/>
            <a:ext cx="56674" cy="56674"/>
          </a:xfrm>
          <a:prstGeom prst="roundRect">
            <a:avLst>
              <a:gd name="adj" fmla="val 806719"/>
            </a:avLst>
          </a:prstGeom>
          <a:solidFill>
            <a:srgbClr val="5E4CE6"/>
          </a:solidFill>
        </p:spPr>
      </p:sp>
      <p:sp>
        <p:nvSpPr>
          <p:cNvPr id="1048779" name="Text 19"/>
          <p:cNvSpPr/>
          <p:nvPr/>
        </p:nvSpPr>
        <p:spPr>
          <a:xfrm>
            <a:off x="9885759" y="9946005"/>
            <a:ext cx="4347686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Improved web interface with advanced analytics and mobile application support</a:t>
            </a:r>
            <a:endParaRPr lang="en-US" sz="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3" name="Text 0"/>
          <p:cNvSpPr/>
          <p:nvPr/>
        </p:nvSpPr>
        <p:spPr>
          <a:xfrm>
            <a:off x="793790" y="1837611"/>
            <a:ext cx="11450122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The Challenge with Traditional Surveillance</a:t>
            </a:r>
            <a:endParaRPr lang="en-US" sz="4450" dirty="0"/>
          </a:p>
        </p:txBody>
      </p:sp>
      <p:sp>
        <p:nvSpPr>
          <p:cNvPr id="1048584" name="Shape 1"/>
          <p:cNvSpPr/>
          <p:nvPr/>
        </p:nvSpPr>
        <p:spPr>
          <a:xfrm>
            <a:off x="793790" y="3000018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585" name="Text 2"/>
          <p:cNvSpPr/>
          <p:nvPr/>
        </p:nvSpPr>
        <p:spPr>
          <a:xfrm>
            <a:off x="1028224" y="323445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Passive Monitoring</a:t>
            </a:r>
            <a:endParaRPr lang="en-US" sz="2200" dirty="0"/>
          </a:p>
        </p:txBody>
      </p:sp>
      <p:sp>
        <p:nvSpPr>
          <p:cNvPr id="1048586" name="Text 3"/>
          <p:cNvSpPr/>
          <p:nvPr/>
        </p:nvSpPr>
        <p:spPr>
          <a:xfrm>
            <a:off x="1028224" y="3724870"/>
            <a:ext cx="3727490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Traditional CCTV systems provide only basic recording capabilities without intelligent analysis or real-time insights.</a:t>
            </a:r>
            <a:endParaRPr lang="en-US" sz="1750" dirty="0"/>
          </a:p>
        </p:txBody>
      </p:sp>
      <p:sp>
        <p:nvSpPr>
          <p:cNvPr id="1048587" name="Shape 4"/>
          <p:cNvSpPr/>
          <p:nvPr/>
        </p:nvSpPr>
        <p:spPr>
          <a:xfrm>
            <a:off x="5216962" y="3000018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588" name="Text 5"/>
          <p:cNvSpPr/>
          <p:nvPr/>
        </p:nvSpPr>
        <p:spPr>
          <a:xfrm>
            <a:off x="5451396" y="323445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Manual Analysis</a:t>
            </a:r>
            <a:endParaRPr lang="en-US" sz="2200" dirty="0"/>
          </a:p>
        </p:txBody>
      </p:sp>
      <p:sp>
        <p:nvSpPr>
          <p:cNvPr id="1048589" name="Text 6"/>
          <p:cNvSpPr/>
          <p:nvPr/>
        </p:nvSpPr>
        <p:spPr>
          <a:xfrm>
            <a:off x="5451396" y="3724870"/>
            <a:ext cx="3727490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Video review requires human operators, making it slow, error-prone, and inefficient for detecting critical events.</a:t>
            </a:r>
            <a:endParaRPr lang="en-US" sz="1750" dirty="0"/>
          </a:p>
        </p:txBody>
      </p:sp>
      <p:sp>
        <p:nvSpPr>
          <p:cNvPr id="1048590" name="Shape 7"/>
          <p:cNvSpPr/>
          <p:nvPr/>
        </p:nvSpPr>
        <p:spPr>
          <a:xfrm>
            <a:off x="9640133" y="3000018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591" name="Text 8"/>
          <p:cNvSpPr/>
          <p:nvPr/>
        </p:nvSpPr>
        <p:spPr>
          <a:xfrm>
            <a:off x="9874568" y="3234452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Limited Intelligence</a:t>
            </a:r>
            <a:endParaRPr lang="en-US" sz="2200" dirty="0"/>
          </a:p>
        </p:txBody>
      </p:sp>
      <p:sp>
        <p:nvSpPr>
          <p:cNvPr id="1048592" name="Text 9"/>
          <p:cNvSpPr/>
          <p:nvPr/>
        </p:nvSpPr>
        <p:spPr>
          <a:xfrm>
            <a:off x="9874568" y="3724870"/>
            <a:ext cx="3727490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Existing systems lack AI-powered recognition, missing opportunities for automated alerts and smart monitoring.</a:t>
            </a:r>
            <a:endParaRPr lang="en-US" sz="1750" dirty="0"/>
          </a:p>
        </p:txBody>
      </p:sp>
      <p:sp>
        <p:nvSpPr>
          <p:cNvPr id="1048593" name="Text 10"/>
          <p:cNvSpPr/>
          <p:nvPr/>
        </p:nvSpPr>
        <p:spPr>
          <a:xfrm>
            <a:off x="793790" y="5666065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VisionEdge addresses these limitations by integrating AI-powered object recognition directly on ESP32-CAM hardware, enabling affordable and efficient real-time monitoring.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Text 0"/>
          <p:cNvSpPr/>
          <p:nvPr/>
        </p:nvSpPr>
        <p:spPr>
          <a:xfrm>
            <a:off x="510421" y="401003"/>
            <a:ext cx="3698558" cy="4556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Market Need Analysis</a:t>
            </a:r>
            <a:endParaRPr lang="en-US" sz="2850" dirty="0"/>
          </a:p>
        </p:txBody>
      </p:sp>
      <p:sp>
        <p:nvSpPr>
          <p:cNvPr id="1048599" name="Text 1"/>
          <p:cNvSpPr/>
          <p:nvPr/>
        </p:nvSpPr>
        <p:spPr>
          <a:xfrm>
            <a:off x="510421" y="1221105"/>
            <a:ext cx="2473285" cy="2277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Traditional CCTV Limitations</a:t>
            </a:r>
            <a:endParaRPr lang="en-US" sz="1400" dirty="0"/>
          </a:p>
        </p:txBody>
      </p:sp>
      <p:sp>
        <p:nvSpPr>
          <p:cNvPr id="1048600" name="Text 2"/>
          <p:cNvSpPr/>
          <p:nvPr/>
        </p:nvSpPr>
        <p:spPr>
          <a:xfrm>
            <a:off x="510421" y="1594604"/>
            <a:ext cx="6626900" cy="2333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 latency due to centralised server processing</a:t>
            </a:r>
            <a:endParaRPr lang="en-US" sz="1100" dirty="0"/>
          </a:p>
        </p:txBody>
      </p:sp>
      <p:sp>
        <p:nvSpPr>
          <p:cNvPr id="1048601" name="Text 3"/>
          <p:cNvSpPr/>
          <p:nvPr/>
        </p:nvSpPr>
        <p:spPr>
          <a:xfrm>
            <a:off x="510421" y="1878925"/>
            <a:ext cx="6626900" cy="2333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Increased bandwidth consumption for video streaming</a:t>
            </a:r>
            <a:endParaRPr lang="en-US" sz="1100" dirty="0"/>
          </a:p>
        </p:txBody>
      </p:sp>
      <p:sp>
        <p:nvSpPr>
          <p:cNvPr id="1048602" name="Text 4"/>
          <p:cNvSpPr/>
          <p:nvPr/>
        </p:nvSpPr>
        <p:spPr>
          <a:xfrm>
            <a:off x="510421" y="2163247"/>
            <a:ext cx="6626900" cy="2333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Expensive deployment and maintenance costs</a:t>
            </a:r>
            <a:endParaRPr lang="en-US" sz="1100" dirty="0"/>
          </a:p>
        </p:txBody>
      </p:sp>
      <p:sp>
        <p:nvSpPr>
          <p:cNvPr id="1048603" name="Text 5"/>
          <p:cNvSpPr/>
          <p:nvPr/>
        </p:nvSpPr>
        <p:spPr>
          <a:xfrm>
            <a:off x="510421" y="2447568"/>
            <a:ext cx="6626900" cy="2333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Complex infrastructure requirements</a:t>
            </a:r>
            <a:endParaRPr lang="en-US" sz="1100" dirty="0"/>
          </a:p>
        </p:txBody>
      </p:sp>
      <p:pic>
        <p:nvPicPr>
          <p:cNvPr id="209715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699" y="1239322"/>
            <a:ext cx="6626900" cy="6626900"/>
          </a:xfrm>
          <a:prstGeom prst="rect">
            <a:avLst/>
          </a:prstGeom>
        </p:spPr>
      </p:pic>
      <p:pic>
        <p:nvPicPr>
          <p:cNvPr id="209716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421" y="8194119"/>
            <a:ext cx="145733" cy="182285"/>
          </a:xfrm>
          <a:prstGeom prst="rect">
            <a:avLst/>
          </a:prstGeom>
        </p:spPr>
      </p:pic>
      <p:sp>
        <p:nvSpPr>
          <p:cNvPr id="1048604" name="Shape 6"/>
          <p:cNvSpPr/>
          <p:nvPr/>
        </p:nvSpPr>
        <p:spPr>
          <a:xfrm>
            <a:off x="510421" y="8426648"/>
            <a:ext cx="4439364" cy="15240"/>
          </a:xfrm>
          <a:prstGeom prst="rect">
            <a:avLst/>
          </a:prstGeom>
          <a:solidFill>
            <a:srgbClr val="5E4CE6"/>
          </a:solidFill>
        </p:spPr>
      </p:sp>
      <p:sp>
        <p:nvSpPr>
          <p:cNvPr id="1048605" name="Text 7"/>
          <p:cNvSpPr/>
          <p:nvPr/>
        </p:nvSpPr>
        <p:spPr>
          <a:xfrm>
            <a:off x="510421" y="8529995"/>
            <a:ext cx="1822847" cy="2277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Real-time Detection</a:t>
            </a:r>
            <a:endParaRPr lang="en-US" sz="1400" dirty="0"/>
          </a:p>
        </p:txBody>
      </p:sp>
      <p:sp>
        <p:nvSpPr>
          <p:cNvPr id="1048606" name="Text 8"/>
          <p:cNvSpPr/>
          <p:nvPr/>
        </p:nvSpPr>
        <p:spPr>
          <a:xfrm>
            <a:off x="510421" y="8845153"/>
            <a:ext cx="4439364" cy="2333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Instant object identification without server delays</a:t>
            </a:r>
            <a:endParaRPr lang="en-US" sz="1100" dirty="0"/>
          </a:p>
        </p:txBody>
      </p:sp>
      <p:pic>
        <p:nvPicPr>
          <p:cNvPr id="209716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5518" y="8194119"/>
            <a:ext cx="145733" cy="182285"/>
          </a:xfrm>
          <a:prstGeom prst="rect">
            <a:avLst/>
          </a:prstGeom>
        </p:spPr>
      </p:pic>
      <p:sp>
        <p:nvSpPr>
          <p:cNvPr id="1048607" name="Shape 9"/>
          <p:cNvSpPr/>
          <p:nvPr/>
        </p:nvSpPr>
        <p:spPr>
          <a:xfrm>
            <a:off x="5095518" y="8426648"/>
            <a:ext cx="4439364" cy="15240"/>
          </a:xfrm>
          <a:prstGeom prst="rect">
            <a:avLst/>
          </a:prstGeom>
          <a:solidFill>
            <a:srgbClr val="5E4CE6"/>
          </a:solidFill>
        </p:spPr>
      </p:sp>
      <p:sp>
        <p:nvSpPr>
          <p:cNvPr id="1048608" name="Text 10"/>
          <p:cNvSpPr/>
          <p:nvPr/>
        </p:nvSpPr>
        <p:spPr>
          <a:xfrm>
            <a:off x="5095518" y="8529995"/>
            <a:ext cx="2174796" cy="2277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Cost-Effective Operation</a:t>
            </a:r>
            <a:endParaRPr lang="en-US" sz="1400" dirty="0"/>
          </a:p>
        </p:txBody>
      </p:sp>
      <p:sp>
        <p:nvSpPr>
          <p:cNvPr id="1048609" name="Text 11"/>
          <p:cNvSpPr/>
          <p:nvPr/>
        </p:nvSpPr>
        <p:spPr>
          <a:xfrm>
            <a:off x="5095518" y="8845153"/>
            <a:ext cx="4439364" cy="2333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Low-cost hardware with minimal power consumption</a:t>
            </a:r>
            <a:endParaRPr lang="en-US" sz="1100" dirty="0"/>
          </a:p>
        </p:txBody>
      </p:sp>
      <p:pic>
        <p:nvPicPr>
          <p:cNvPr id="209716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80615" y="8194119"/>
            <a:ext cx="145733" cy="182285"/>
          </a:xfrm>
          <a:prstGeom prst="rect">
            <a:avLst/>
          </a:prstGeom>
        </p:spPr>
      </p:pic>
      <p:sp>
        <p:nvSpPr>
          <p:cNvPr id="1048610" name="Shape 12"/>
          <p:cNvSpPr/>
          <p:nvPr/>
        </p:nvSpPr>
        <p:spPr>
          <a:xfrm>
            <a:off x="9680615" y="8426648"/>
            <a:ext cx="4439364" cy="15240"/>
          </a:xfrm>
          <a:prstGeom prst="rect">
            <a:avLst/>
          </a:prstGeom>
          <a:solidFill>
            <a:srgbClr val="5E4CE6"/>
          </a:solidFill>
        </p:spPr>
      </p:sp>
      <p:sp>
        <p:nvSpPr>
          <p:cNvPr id="1048611" name="Text 13"/>
          <p:cNvSpPr/>
          <p:nvPr/>
        </p:nvSpPr>
        <p:spPr>
          <a:xfrm>
            <a:off x="9680615" y="8529995"/>
            <a:ext cx="1822847" cy="2277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Edge Deployment</a:t>
            </a:r>
            <a:endParaRPr lang="en-US" sz="1400" dirty="0"/>
          </a:p>
        </p:txBody>
      </p:sp>
      <p:sp>
        <p:nvSpPr>
          <p:cNvPr id="1048612" name="Text 14"/>
          <p:cNvSpPr/>
          <p:nvPr/>
        </p:nvSpPr>
        <p:spPr>
          <a:xfrm>
            <a:off x="9680615" y="8845153"/>
            <a:ext cx="4439364" cy="2333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Easy setup for homeowners and small businesses</a:t>
            </a:r>
            <a:endParaRPr lang="en-US" sz="1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ext 0"/>
          <p:cNvSpPr/>
          <p:nvPr/>
        </p:nvSpPr>
        <p:spPr>
          <a:xfrm>
            <a:off x="648176" y="571738"/>
            <a:ext cx="4666178" cy="5787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System Requirements</a:t>
            </a:r>
            <a:endParaRPr lang="en-US" sz="3600" dirty="0"/>
          </a:p>
        </p:txBody>
      </p:sp>
      <p:sp>
        <p:nvSpPr>
          <p:cNvPr id="1048618" name="Text 1"/>
          <p:cNvSpPr/>
          <p:nvPr/>
        </p:nvSpPr>
        <p:spPr>
          <a:xfrm>
            <a:off x="648176" y="1613416"/>
            <a:ext cx="2689622" cy="2894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Functional Requirements</a:t>
            </a:r>
            <a:endParaRPr lang="en-US" sz="1800" dirty="0"/>
          </a:p>
        </p:txBody>
      </p:sp>
      <p:sp>
        <p:nvSpPr>
          <p:cNvPr id="1048619" name="Shape 2"/>
          <p:cNvSpPr/>
          <p:nvPr/>
        </p:nvSpPr>
        <p:spPr>
          <a:xfrm>
            <a:off x="648176" y="2111216"/>
            <a:ext cx="416719" cy="41671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620" name="Text 3"/>
          <p:cNvSpPr/>
          <p:nvPr/>
        </p:nvSpPr>
        <p:spPr>
          <a:xfrm>
            <a:off x="1250037" y="2174796"/>
            <a:ext cx="2315170" cy="2894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Video Streaming</a:t>
            </a:r>
            <a:endParaRPr lang="en-US" sz="1800" dirty="0"/>
          </a:p>
        </p:txBody>
      </p:sp>
      <p:sp>
        <p:nvSpPr>
          <p:cNvPr id="1048621" name="Text 4"/>
          <p:cNvSpPr/>
          <p:nvPr/>
        </p:nvSpPr>
        <p:spPr>
          <a:xfrm>
            <a:off x="1250037" y="2649379"/>
            <a:ext cx="5839301" cy="5926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Real-time video capture and transmission via ESP32-CAM with stable Wi-Fi connectivity</a:t>
            </a:r>
            <a:endParaRPr lang="en-US" sz="1450" dirty="0"/>
          </a:p>
        </p:txBody>
      </p:sp>
      <p:sp>
        <p:nvSpPr>
          <p:cNvPr id="1048622" name="Shape 5"/>
          <p:cNvSpPr/>
          <p:nvPr/>
        </p:nvSpPr>
        <p:spPr>
          <a:xfrm>
            <a:off x="648176" y="3612475"/>
            <a:ext cx="416719" cy="41671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623" name="Text 6"/>
          <p:cNvSpPr/>
          <p:nvPr/>
        </p:nvSpPr>
        <p:spPr>
          <a:xfrm>
            <a:off x="1250037" y="3676055"/>
            <a:ext cx="2315170" cy="2894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Object Detection</a:t>
            </a:r>
            <a:endParaRPr lang="en-US" sz="1800" dirty="0"/>
          </a:p>
        </p:txBody>
      </p:sp>
      <p:sp>
        <p:nvSpPr>
          <p:cNvPr id="1048624" name="Text 7"/>
          <p:cNvSpPr/>
          <p:nvPr/>
        </p:nvSpPr>
        <p:spPr>
          <a:xfrm>
            <a:off x="1250037" y="4150638"/>
            <a:ext cx="5839301" cy="5926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Accurate identification of people, vehicles, and animals using pre-trained AI models</a:t>
            </a:r>
            <a:endParaRPr lang="en-US" sz="1450" dirty="0"/>
          </a:p>
        </p:txBody>
      </p:sp>
      <p:sp>
        <p:nvSpPr>
          <p:cNvPr id="1048625" name="Shape 8"/>
          <p:cNvSpPr/>
          <p:nvPr/>
        </p:nvSpPr>
        <p:spPr>
          <a:xfrm>
            <a:off x="648176" y="5113734"/>
            <a:ext cx="416719" cy="41671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626" name="Text 9"/>
          <p:cNvSpPr/>
          <p:nvPr/>
        </p:nvSpPr>
        <p:spPr>
          <a:xfrm>
            <a:off x="1250037" y="5177314"/>
            <a:ext cx="2315170" cy="2894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Alert System</a:t>
            </a:r>
            <a:endParaRPr lang="en-US" sz="1800" dirty="0"/>
          </a:p>
        </p:txBody>
      </p:sp>
      <p:sp>
        <p:nvSpPr>
          <p:cNvPr id="1048627" name="Text 10"/>
          <p:cNvSpPr/>
          <p:nvPr/>
        </p:nvSpPr>
        <p:spPr>
          <a:xfrm>
            <a:off x="1250037" y="5651897"/>
            <a:ext cx="5839301" cy="5926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Automated notification generation and comprehensive logging capabilities</a:t>
            </a:r>
            <a:endParaRPr lang="en-US" sz="1450" dirty="0"/>
          </a:p>
        </p:txBody>
      </p:sp>
      <p:sp>
        <p:nvSpPr>
          <p:cNvPr id="1048628" name="Shape 11"/>
          <p:cNvSpPr/>
          <p:nvPr/>
        </p:nvSpPr>
        <p:spPr>
          <a:xfrm>
            <a:off x="648176" y="6614993"/>
            <a:ext cx="416719" cy="416719"/>
          </a:xfrm>
          <a:prstGeom prst="roundRect">
            <a:avLst>
              <a:gd name="adj" fmla="val 1866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629" name="Text 12"/>
          <p:cNvSpPr/>
          <p:nvPr/>
        </p:nvSpPr>
        <p:spPr>
          <a:xfrm>
            <a:off x="1250037" y="6678573"/>
            <a:ext cx="2315170" cy="2894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Web Interface</a:t>
            </a:r>
            <a:endParaRPr lang="en-US" sz="1800" dirty="0"/>
          </a:p>
        </p:txBody>
      </p:sp>
      <p:sp>
        <p:nvSpPr>
          <p:cNvPr id="1048630" name="Text 13"/>
          <p:cNvSpPr/>
          <p:nvPr/>
        </p:nvSpPr>
        <p:spPr>
          <a:xfrm>
            <a:off x="1250037" y="7153156"/>
            <a:ext cx="5839301" cy="2963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User-friendly monitoring dashboard with configuration options</a:t>
            </a:r>
            <a:endParaRPr lang="en-US" sz="1450" dirty="0"/>
          </a:p>
        </p:txBody>
      </p:sp>
      <p:sp>
        <p:nvSpPr>
          <p:cNvPr id="1048631" name="Text 14"/>
          <p:cNvSpPr/>
          <p:nvPr/>
        </p:nvSpPr>
        <p:spPr>
          <a:xfrm>
            <a:off x="7548682" y="1613416"/>
            <a:ext cx="3239572" cy="2894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Non-Functional Requirements</a:t>
            </a:r>
            <a:endParaRPr lang="en-US" sz="1800" dirty="0"/>
          </a:p>
        </p:txBody>
      </p:sp>
      <p:sp>
        <p:nvSpPr>
          <p:cNvPr id="1048632" name="Shape 15"/>
          <p:cNvSpPr/>
          <p:nvPr/>
        </p:nvSpPr>
        <p:spPr>
          <a:xfrm>
            <a:off x="7548682" y="2111216"/>
            <a:ext cx="6441162" cy="1186934"/>
          </a:xfrm>
          <a:prstGeom prst="roundRect">
            <a:avLst>
              <a:gd name="adj" fmla="val 6554"/>
            </a:avLst>
          </a:prstGeom>
          <a:solidFill>
            <a:srgbClr val="FAFAFA">
              <a:alpha val="95000"/>
            </a:srgbClr>
          </a:solidFill>
          <a:ln w="22860">
            <a:solidFill>
              <a:srgbClr val="BDB8DF"/>
            </a:solidFill>
            <a:prstDash val="solid"/>
          </a:ln>
        </p:spPr>
      </p:sp>
      <p:sp>
        <p:nvSpPr>
          <p:cNvPr id="1048633" name="Text 16"/>
          <p:cNvSpPr/>
          <p:nvPr/>
        </p:nvSpPr>
        <p:spPr>
          <a:xfrm>
            <a:off x="7756684" y="2319218"/>
            <a:ext cx="2315170" cy="2894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Cost Efficiency</a:t>
            </a:r>
            <a:endParaRPr lang="en-US" sz="1800" dirty="0"/>
          </a:p>
        </p:txBody>
      </p:sp>
      <p:sp>
        <p:nvSpPr>
          <p:cNvPr id="1048634" name="Text 17"/>
          <p:cNvSpPr/>
          <p:nvPr/>
        </p:nvSpPr>
        <p:spPr>
          <a:xfrm>
            <a:off x="7756684" y="2793802"/>
            <a:ext cx="6025158" cy="2963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Affordable hardware components suitable for budget-conscious users</a:t>
            </a:r>
            <a:endParaRPr lang="en-US" sz="1450" dirty="0"/>
          </a:p>
        </p:txBody>
      </p:sp>
      <p:sp>
        <p:nvSpPr>
          <p:cNvPr id="1048635" name="Shape 18"/>
          <p:cNvSpPr/>
          <p:nvPr/>
        </p:nvSpPr>
        <p:spPr>
          <a:xfrm>
            <a:off x="7548682" y="3483293"/>
            <a:ext cx="6441162" cy="1186934"/>
          </a:xfrm>
          <a:prstGeom prst="roundRect">
            <a:avLst>
              <a:gd name="adj" fmla="val 6554"/>
            </a:avLst>
          </a:prstGeom>
          <a:solidFill>
            <a:srgbClr val="FAFAFA">
              <a:alpha val="95000"/>
            </a:srgbClr>
          </a:solidFill>
          <a:ln w="22860">
            <a:solidFill>
              <a:srgbClr val="BDB8DF"/>
            </a:solidFill>
            <a:prstDash val="solid"/>
          </a:ln>
        </p:spPr>
      </p:sp>
      <p:sp>
        <p:nvSpPr>
          <p:cNvPr id="1048636" name="Text 19"/>
          <p:cNvSpPr/>
          <p:nvPr/>
        </p:nvSpPr>
        <p:spPr>
          <a:xfrm>
            <a:off x="7756684" y="3691295"/>
            <a:ext cx="2315170" cy="2894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Power Optimisation</a:t>
            </a:r>
            <a:endParaRPr lang="en-US" sz="1800" dirty="0"/>
          </a:p>
        </p:txBody>
      </p:sp>
      <p:sp>
        <p:nvSpPr>
          <p:cNvPr id="1048637" name="Text 20"/>
          <p:cNvSpPr/>
          <p:nvPr/>
        </p:nvSpPr>
        <p:spPr>
          <a:xfrm>
            <a:off x="7756684" y="4165878"/>
            <a:ext cx="6025158" cy="2963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Low power consumption enabling battery-powered operation</a:t>
            </a:r>
            <a:endParaRPr lang="en-US" sz="1450" dirty="0"/>
          </a:p>
        </p:txBody>
      </p:sp>
      <p:sp>
        <p:nvSpPr>
          <p:cNvPr id="1048638" name="Shape 21"/>
          <p:cNvSpPr/>
          <p:nvPr/>
        </p:nvSpPr>
        <p:spPr>
          <a:xfrm>
            <a:off x="7548682" y="4855369"/>
            <a:ext cx="6441162" cy="1186934"/>
          </a:xfrm>
          <a:prstGeom prst="roundRect">
            <a:avLst>
              <a:gd name="adj" fmla="val 6554"/>
            </a:avLst>
          </a:prstGeom>
          <a:solidFill>
            <a:srgbClr val="FAFAFA">
              <a:alpha val="95000"/>
            </a:srgbClr>
          </a:solidFill>
          <a:ln w="22860">
            <a:solidFill>
              <a:srgbClr val="BDB8DF"/>
            </a:solidFill>
            <a:prstDash val="solid"/>
          </a:ln>
        </p:spPr>
      </p:sp>
      <p:sp>
        <p:nvSpPr>
          <p:cNvPr id="1048639" name="Text 22"/>
          <p:cNvSpPr/>
          <p:nvPr/>
        </p:nvSpPr>
        <p:spPr>
          <a:xfrm>
            <a:off x="7756684" y="5063371"/>
            <a:ext cx="2315170" cy="2894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Performance</a:t>
            </a:r>
            <a:endParaRPr lang="en-US" sz="1800" dirty="0"/>
          </a:p>
        </p:txBody>
      </p:sp>
      <p:sp>
        <p:nvSpPr>
          <p:cNvPr id="1048640" name="Text 23"/>
          <p:cNvSpPr/>
          <p:nvPr/>
        </p:nvSpPr>
        <p:spPr>
          <a:xfrm>
            <a:off x="7756684" y="5537954"/>
            <a:ext cx="6025158" cy="2963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Efficient detection algorithms maintaining good frame rates</a:t>
            </a:r>
            <a:endParaRPr lang="en-US" sz="1450" dirty="0"/>
          </a:p>
        </p:txBody>
      </p:sp>
      <p:sp>
        <p:nvSpPr>
          <p:cNvPr id="1048641" name="Shape 24"/>
          <p:cNvSpPr/>
          <p:nvPr/>
        </p:nvSpPr>
        <p:spPr>
          <a:xfrm>
            <a:off x="7548682" y="6227445"/>
            <a:ext cx="6441162" cy="1186934"/>
          </a:xfrm>
          <a:prstGeom prst="roundRect">
            <a:avLst>
              <a:gd name="adj" fmla="val 6554"/>
            </a:avLst>
          </a:prstGeom>
          <a:solidFill>
            <a:srgbClr val="FAFAFA">
              <a:alpha val="95000"/>
            </a:srgbClr>
          </a:solidFill>
          <a:ln w="22860">
            <a:solidFill>
              <a:srgbClr val="BDB8DF"/>
            </a:solidFill>
            <a:prstDash val="solid"/>
          </a:ln>
        </p:spPr>
      </p:sp>
      <p:sp>
        <p:nvSpPr>
          <p:cNvPr id="1048642" name="Text 25"/>
          <p:cNvSpPr/>
          <p:nvPr/>
        </p:nvSpPr>
        <p:spPr>
          <a:xfrm>
            <a:off x="7756684" y="6435447"/>
            <a:ext cx="2315170" cy="2894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Scalability</a:t>
            </a:r>
            <a:endParaRPr lang="en-US" sz="1800" dirty="0"/>
          </a:p>
        </p:txBody>
      </p:sp>
      <p:sp>
        <p:nvSpPr>
          <p:cNvPr id="1048643" name="Text 26"/>
          <p:cNvSpPr/>
          <p:nvPr/>
        </p:nvSpPr>
        <p:spPr>
          <a:xfrm>
            <a:off x="7756684" y="6910030"/>
            <a:ext cx="6025158" cy="2963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Support for multiple cameras and expandable object classes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1048648" name="Text 0"/>
          <p:cNvSpPr/>
          <p:nvPr/>
        </p:nvSpPr>
        <p:spPr>
          <a:xfrm>
            <a:off x="755333" y="766048"/>
            <a:ext cx="5395793" cy="6744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Solution Architecture</a:t>
            </a:r>
            <a:endParaRPr lang="en-US" sz="4200" dirty="0"/>
          </a:p>
        </p:txBody>
      </p:sp>
      <p:pic>
        <p:nvPicPr>
          <p:cNvPr id="209716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333" y="1764268"/>
            <a:ext cx="1079063" cy="1588651"/>
          </a:xfrm>
          <a:prstGeom prst="rect">
            <a:avLst/>
          </a:prstGeom>
        </p:spPr>
      </p:pic>
      <p:sp>
        <p:nvSpPr>
          <p:cNvPr id="1048649" name="Text 1"/>
          <p:cNvSpPr/>
          <p:nvPr/>
        </p:nvSpPr>
        <p:spPr>
          <a:xfrm>
            <a:off x="2050137" y="1980009"/>
            <a:ext cx="2697837" cy="3371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ESP32-CAM Module</a:t>
            </a:r>
            <a:endParaRPr lang="en-US" sz="2100" dirty="0"/>
          </a:p>
        </p:txBody>
      </p:sp>
      <p:sp>
        <p:nvSpPr>
          <p:cNvPr id="1048650" name="Text 2"/>
          <p:cNvSpPr/>
          <p:nvPr/>
        </p:nvSpPr>
        <p:spPr>
          <a:xfrm>
            <a:off x="2050137" y="2446615"/>
            <a:ext cx="6338530" cy="6905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Captures high-quality video and streams data via Wi-Fi connection to processing unit</a:t>
            </a:r>
            <a:endParaRPr lang="en-US" sz="1650" dirty="0"/>
          </a:p>
        </p:txBody>
      </p:sp>
      <p:pic>
        <p:nvPicPr>
          <p:cNvPr id="209716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5333" y="3352919"/>
            <a:ext cx="1079063" cy="1588651"/>
          </a:xfrm>
          <a:prstGeom prst="rect">
            <a:avLst/>
          </a:prstGeom>
        </p:spPr>
      </p:pic>
      <p:sp>
        <p:nvSpPr>
          <p:cNvPr id="1048651" name="Text 3"/>
          <p:cNvSpPr/>
          <p:nvPr/>
        </p:nvSpPr>
        <p:spPr>
          <a:xfrm>
            <a:off x="2050137" y="3568660"/>
            <a:ext cx="3640098" cy="3371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Python + OpenCV Processing</a:t>
            </a:r>
            <a:endParaRPr lang="en-US" sz="2100" dirty="0"/>
          </a:p>
        </p:txBody>
      </p:sp>
      <p:sp>
        <p:nvSpPr>
          <p:cNvPr id="1048652" name="Text 4"/>
          <p:cNvSpPr/>
          <p:nvPr/>
        </p:nvSpPr>
        <p:spPr>
          <a:xfrm>
            <a:off x="2050137" y="4035266"/>
            <a:ext cx="6338530" cy="6905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Performs real-time object detection using advanced computer vision algorithms</a:t>
            </a:r>
            <a:endParaRPr lang="en-US" sz="1650" dirty="0"/>
          </a:p>
        </p:txBody>
      </p:sp>
      <p:pic>
        <p:nvPicPr>
          <p:cNvPr id="209717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333" y="4941570"/>
            <a:ext cx="1079063" cy="1588651"/>
          </a:xfrm>
          <a:prstGeom prst="rect">
            <a:avLst/>
          </a:prstGeom>
        </p:spPr>
      </p:pic>
      <p:sp>
        <p:nvSpPr>
          <p:cNvPr id="1048653" name="Text 5"/>
          <p:cNvSpPr/>
          <p:nvPr/>
        </p:nvSpPr>
        <p:spPr>
          <a:xfrm>
            <a:off x="2050137" y="5157311"/>
            <a:ext cx="2697837" cy="3371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Flask Web Interface</a:t>
            </a:r>
            <a:endParaRPr lang="en-US" sz="2100" dirty="0"/>
          </a:p>
        </p:txBody>
      </p:sp>
      <p:sp>
        <p:nvSpPr>
          <p:cNvPr id="1048654" name="Text 6"/>
          <p:cNvSpPr/>
          <p:nvPr/>
        </p:nvSpPr>
        <p:spPr>
          <a:xfrm>
            <a:off x="2050137" y="5623917"/>
            <a:ext cx="6338530" cy="6905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Provides intuitive monitoring dashboard with live video feed and detection results</a:t>
            </a:r>
            <a:endParaRPr lang="en-US" sz="1650" dirty="0"/>
          </a:p>
        </p:txBody>
      </p:sp>
      <p:sp>
        <p:nvSpPr>
          <p:cNvPr id="1048655" name="Text 7"/>
          <p:cNvSpPr/>
          <p:nvPr/>
        </p:nvSpPr>
        <p:spPr>
          <a:xfrm>
            <a:off x="755333" y="6772989"/>
            <a:ext cx="7633335" cy="6905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modular design separates concerns: hardware handles image acquisition, software processes detection, and the web interface manages user interactions.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Text 0"/>
          <p:cNvSpPr/>
          <p:nvPr/>
        </p:nvSpPr>
        <p:spPr>
          <a:xfrm>
            <a:off x="711279" y="560308"/>
            <a:ext cx="6185535" cy="6349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Implementation Roadmap</a:t>
            </a:r>
            <a:endParaRPr lang="en-US" sz="4000" dirty="0"/>
          </a:p>
        </p:txBody>
      </p:sp>
      <p:sp>
        <p:nvSpPr>
          <p:cNvPr id="1048661" name="Shape 1"/>
          <p:cNvSpPr/>
          <p:nvPr/>
        </p:nvSpPr>
        <p:spPr>
          <a:xfrm>
            <a:off x="7303770" y="1601629"/>
            <a:ext cx="22860" cy="6067663"/>
          </a:xfrm>
          <a:prstGeom prst="roundRect">
            <a:avLst>
              <a:gd name="adj" fmla="val 373402"/>
            </a:avLst>
          </a:prstGeom>
          <a:solidFill>
            <a:srgbClr val="BDB8DF"/>
          </a:solidFill>
        </p:spPr>
      </p:sp>
      <p:sp>
        <p:nvSpPr>
          <p:cNvPr id="1048662" name="Shape 2"/>
          <p:cNvSpPr/>
          <p:nvPr/>
        </p:nvSpPr>
        <p:spPr>
          <a:xfrm>
            <a:off x="6499860" y="18187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DB8DF"/>
          </a:solidFill>
        </p:spPr>
      </p:sp>
      <p:sp>
        <p:nvSpPr>
          <p:cNvPr id="1048663" name="Shape 3"/>
          <p:cNvSpPr/>
          <p:nvPr/>
        </p:nvSpPr>
        <p:spPr>
          <a:xfrm>
            <a:off x="7086600" y="16016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664" name="Text 4"/>
          <p:cNvSpPr/>
          <p:nvPr/>
        </p:nvSpPr>
        <p:spPr>
          <a:xfrm>
            <a:off x="7162800" y="1639729"/>
            <a:ext cx="304800" cy="3810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400" dirty="0"/>
          </a:p>
        </p:txBody>
      </p:sp>
      <p:sp>
        <p:nvSpPr>
          <p:cNvPr id="1048665" name="Text 5"/>
          <p:cNvSpPr/>
          <p:nvPr/>
        </p:nvSpPr>
        <p:spPr>
          <a:xfrm>
            <a:off x="3368873" y="1671399"/>
            <a:ext cx="2930247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1: Hardware Setup</a:t>
            </a:r>
            <a:endParaRPr lang="en-US" sz="2000" dirty="0"/>
          </a:p>
        </p:txBody>
      </p:sp>
      <p:sp>
        <p:nvSpPr>
          <p:cNvPr id="1048666" name="Text 6"/>
          <p:cNvSpPr/>
          <p:nvPr/>
        </p:nvSpPr>
        <p:spPr>
          <a:xfrm>
            <a:off x="711279" y="2110859"/>
            <a:ext cx="5587841" cy="6503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Configure ESP32-CAM module with Wi-Fi streaming capabilities and test video transmission quality</a:t>
            </a:r>
            <a:endParaRPr lang="en-US" sz="1600" dirty="0"/>
          </a:p>
        </p:txBody>
      </p:sp>
      <p:sp>
        <p:nvSpPr>
          <p:cNvPr id="1048667" name="Shape 7"/>
          <p:cNvSpPr/>
          <p:nvPr/>
        </p:nvSpPr>
        <p:spPr>
          <a:xfrm>
            <a:off x="7520940" y="3037999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DB8DF"/>
          </a:solidFill>
        </p:spPr>
      </p:sp>
      <p:sp>
        <p:nvSpPr>
          <p:cNvPr id="1048668" name="Shape 8"/>
          <p:cNvSpPr/>
          <p:nvPr/>
        </p:nvSpPr>
        <p:spPr>
          <a:xfrm>
            <a:off x="7086600" y="2820829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669" name="Text 9"/>
          <p:cNvSpPr/>
          <p:nvPr/>
        </p:nvSpPr>
        <p:spPr>
          <a:xfrm>
            <a:off x="7162800" y="2858929"/>
            <a:ext cx="304800" cy="3810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400" dirty="0"/>
          </a:p>
        </p:txBody>
      </p:sp>
      <p:sp>
        <p:nvSpPr>
          <p:cNvPr id="1048670" name="Text 10"/>
          <p:cNvSpPr/>
          <p:nvPr/>
        </p:nvSpPr>
        <p:spPr>
          <a:xfrm>
            <a:off x="8331279" y="2890599"/>
            <a:ext cx="2540437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2: AI Detection</a:t>
            </a:r>
            <a:endParaRPr lang="en-US" sz="2000" dirty="0"/>
          </a:p>
        </p:txBody>
      </p:sp>
      <p:sp>
        <p:nvSpPr>
          <p:cNvPr id="1048671" name="Text 11"/>
          <p:cNvSpPr/>
          <p:nvPr/>
        </p:nvSpPr>
        <p:spPr>
          <a:xfrm>
            <a:off x="8331279" y="3330059"/>
            <a:ext cx="5587841" cy="6503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Develop Python application with YOLOv3 and OpenCV for accurate real-time object detection</a:t>
            </a:r>
            <a:endParaRPr lang="en-US" sz="1600" dirty="0"/>
          </a:p>
        </p:txBody>
      </p:sp>
      <p:sp>
        <p:nvSpPr>
          <p:cNvPr id="1048672" name="Shape 12"/>
          <p:cNvSpPr/>
          <p:nvPr/>
        </p:nvSpPr>
        <p:spPr>
          <a:xfrm>
            <a:off x="6499860" y="408896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DB8DF"/>
          </a:solidFill>
        </p:spPr>
      </p:sp>
      <p:sp>
        <p:nvSpPr>
          <p:cNvPr id="1048673" name="Shape 13"/>
          <p:cNvSpPr/>
          <p:nvPr/>
        </p:nvSpPr>
        <p:spPr>
          <a:xfrm>
            <a:off x="7086600" y="387179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674" name="Text 14"/>
          <p:cNvSpPr/>
          <p:nvPr/>
        </p:nvSpPr>
        <p:spPr>
          <a:xfrm>
            <a:off x="7162800" y="3909893"/>
            <a:ext cx="304800" cy="3810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400" dirty="0"/>
          </a:p>
        </p:txBody>
      </p:sp>
      <p:sp>
        <p:nvSpPr>
          <p:cNvPr id="1048675" name="Text 15"/>
          <p:cNvSpPr/>
          <p:nvPr/>
        </p:nvSpPr>
        <p:spPr>
          <a:xfrm>
            <a:off x="3570565" y="3941564"/>
            <a:ext cx="2728555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3: Web Interface</a:t>
            </a:r>
            <a:endParaRPr lang="en-US" sz="2000" dirty="0"/>
          </a:p>
        </p:txBody>
      </p:sp>
      <p:sp>
        <p:nvSpPr>
          <p:cNvPr id="1048676" name="Text 16"/>
          <p:cNvSpPr/>
          <p:nvPr/>
        </p:nvSpPr>
        <p:spPr>
          <a:xfrm>
            <a:off x="711279" y="4381024"/>
            <a:ext cx="5587841" cy="6503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Build Flask-based dashboard with live video streaming and detection result visualisation</a:t>
            </a:r>
            <a:endParaRPr lang="en-US" sz="1600" dirty="0"/>
          </a:p>
        </p:txBody>
      </p:sp>
      <p:sp>
        <p:nvSpPr>
          <p:cNvPr id="1048677" name="Shape 17"/>
          <p:cNvSpPr/>
          <p:nvPr/>
        </p:nvSpPr>
        <p:spPr>
          <a:xfrm>
            <a:off x="7520940" y="5139928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DB8DF"/>
          </a:solidFill>
        </p:spPr>
      </p:sp>
      <p:sp>
        <p:nvSpPr>
          <p:cNvPr id="1048678" name="Shape 18"/>
          <p:cNvSpPr/>
          <p:nvPr/>
        </p:nvSpPr>
        <p:spPr>
          <a:xfrm>
            <a:off x="7086600" y="4922758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679" name="Text 19"/>
          <p:cNvSpPr/>
          <p:nvPr/>
        </p:nvSpPr>
        <p:spPr>
          <a:xfrm>
            <a:off x="7162800" y="4960858"/>
            <a:ext cx="304800" cy="3810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400" dirty="0"/>
          </a:p>
        </p:txBody>
      </p:sp>
      <p:sp>
        <p:nvSpPr>
          <p:cNvPr id="1048680" name="Text 20"/>
          <p:cNvSpPr/>
          <p:nvPr/>
        </p:nvSpPr>
        <p:spPr>
          <a:xfrm>
            <a:off x="8331279" y="4992529"/>
            <a:ext cx="3307318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4: Integration Testing</a:t>
            </a:r>
            <a:endParaRPr lang="en-US" sz="2000" dirty="0"/>
          </a:p>
        </p:txBody>
      </p:sp>
      <p:sp>
        <p:nvSpPr>
          <p:cNvPr id="1048681" name="Text 21"/>
          <p:cNvSpPr/>
          <p:nvPr/>
        </p:nvSpPr>
        <p:spPr>
          <a:xfrm>
            <a:off x="8331279" y="5431988"/>
            <a:ext cx="5587841" cy="6503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Conduct comprehensive end-to-end testing to validate system performance and reliability</a:t>
            </a:r>
            <a:endParaRPr lang="en-US" sz="1600" dirty="0"/>
          </a:p>
        </p:txBody>
      </p:sp>
      <p:sp>
        <p:nvSpPr>
          <p:cNvPr id="1048682" name="Shape 22"/>
          <p:cNvSpPr/>
          <p:nvPr/>
        </p:nvSpPr>
        <p:spPr>
          <a:xfrm>
            <a:off x="6499860" y="6190893"/>
            <a:ext cx="609600" cy="22860"/>
          </a:xfrm>
          <a:prstGeom prst="roundRect">
            <a:avLst>
              <a:gd name="adj" fmla="val 373402"/>
            </a:avLst>
          </a:prstGeom>
          <a:solidFill>
            <a:srgbClr val="BDB8DF"/>
          </a:solidFill>
        </p:spPr>
      </p:sp>
      <p:sp>
        <p:nvSpPr>
          <p:cNvPr id="1048683" name="Shape 23"/>
          <p:cNvSpPr/>
          <p:nvPr/>
        </p:nvSpPr>
        <p:spPr>
          <a:xfrm>
            <a:off x="7086600" y="5973723"/>
            <a:ext cx="457200" cy="457200"/>
          </a:xfrm>
          <a:prstGeom prst="roundRect">
            <a:avLst>
              <a:gd name="adj" fmla="val 18670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684" name="Text 24"/>
          <p:cNvSpPr/>
          <p:nvPr/>
        </p:nvSpPr>
        <p:spPr>
          <a:xfrm>
            <a:off x="7162800" y="6011823"/>
            <a:ext cx="304800" cy="3810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5</a:t>
            </a:r>
            <a:endParaRPr lang="en-US" sz="2400" dirty="0"/>
          </a:p>
        </p:txBody>
      </p:sp>
      <p:sp>
        <p:nvSpPr>
          <p:cNvPr id="1048685" name="Text 25"/>
          <p:cNvSpPr/>
          <p:nvPr/>
        </p:nvSpPr>
        <p:spPr>
          <a:xfrm>
            <a:off x="3417094" y="6043493"/>
            <a:ext cx="2882027" cy="31754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Phase 5: Documentation</a:t>
            </a:r>
            <a:endParaRPr lang="en-US" sz="2000" dirty="0"/>
          </a:p>
        </p:txBody>
      </p:sp>
      <p:sp>
        <p:nvSpPr>
          <p:cNvPr id="1048686" name="Text 26"/>
          <p:cNvSpPr/>
          <p:nvPr/>
        </p:nvSpPr>
        <p:spPr>
          <a:xfrm>
            <a:off x="711279" y="6482953"/>
            <a:ext cx="5587841" cy="6503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Create detailed documentation and user guides for easy deployment and maintenance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1" name="Text 0"/>
          <p:cNvSpPr/>
          <p:nvPr/>
        </p:nvSpPr>
        <p:spPr>
          <a:xfrm>
            <a:off x="425529" y="334328"/>
            <a:ext cx="3040023" cy="3799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Technology Stack</a:t>
            </a:r>
            <a:endParaRPr lang="en-US" sz="2350" dirty="0"/>
          </a:p>
        </p:txBody>
      </p:sp>
      <p:pic>
        <p:nvPicPr>
          <p:cNvPr id="209717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29" y="1033462"/>
            <a:ext cx="6741319" cy="6741319"/>
          </a:xfrm>
          <a:prstGeom prst="rect">
            <a:avLst/>
          </a:prstGeom>
        </p:spPr>
      </p:pic>
      <p:sp>
        <p:nvSpPr>
          <p:cNvPr id="1048692" name="Shape 1"/>
          <p:cNvSpPr/>
          <p:nvPr/>
        </p:nvSpPr>
        <p:spPr>
          <a:xfrm>
            <a:off x="7471172" y="1033462"/>
            <a:ext cx="6741319" cy="1250752"/>
          </a:xfrm>
          <a:prstGeom prst="roundRect">
            <a:avLst>
              <a:gd name="adj" fmla="val 408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693" name="Shape 2"/>
          <p:cNvSpPr/>
          <p:nvPr/>
        </p:nvSpPr>
        <p:spPr>
          <a:xfrm>
            <a:off x="7600355" y="1162645"/>
            <a:ext cx="364808" cy="364808"/>
          </a:xfrm>
          <a:prstGeom prst="roundRect">
            <a:avLst>
              <a:gd name="adj" fmla="val 25062733"/>
            </a:avLst>
          </a:prstGeom>
          <a:solidFill>
            <a:srgbClr val="5E4CE6"/>
          </a:solidFill>
        </p:spPr>
      </p:sp>
      <p:pic>
        <p:nvPicPr>
          <p:cNvPr id="209717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724" y="1242417"/>
            <a:ext cx="164068" cy="205145"/>
          </a:xfrm>
          <a:prstGeom prst="rect">
            <a:avLst/>
          </a:prstGeom>
        </p:spPr>
      </p:pic>
      <p:sp>
        <p:nvSpPr>
          <p:cNvPr id="1048694" name="Text 3"/>
          <p:cNvSpPr/>
          <p:nvPr/>
        </p:nvSpPr>
        <p:spPr>
          <a:xfrm>
            <a:off x="7600355" y="1649016"/>
            <a:ext cx="1519952" cy="190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ESP32-CAM</a:t>
            </a:r>
            <a:endParaRPr lang="en-US" sz="1150" dirty="0"/>
          </a:p>
        </p:txBody>
      </p:sp>
      <p:sp>
        <p:nvSpPr>
          <p:cNvPr id="1048695" name="Text 4"/>
          <p:cNvSpPr/>
          <p:nvPr/>
        </p:nvSpPr>
        <p:spPr>
          <a:xfrm>
            <a:off x="7600355" y="1960602"/>
            <a:ext cx="6482953" cy="1944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Powerful microcontroller with integrated camera module and Wi-Fi connectivity</a:t>
            </a:r>
            <a:endParaRPr lang="en-US" sz="950" dirty="0"/>
          </a:p>
        </p:txBody>
      </p:sp>
      <p:sp>
        <p:nvSpPr>
          <p:cNvPr id="1048696" name="Shape 5"/>
          <p:cNvSpPr/>
          <p:nvPr/>
        </p:nvSpPr>
        <p:spPr>
          <a:xfrm>
            <a:off x="7471172" y="2405777"/>
            <a:ext cx="6741319" cy="1250752"/>
          </a:xfrm>
          <a:prstGeom prst="roundRect">
            <a:avLst>
              <a:gd name="adj" fmla="val 408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697" name="Shape 6"/>
          <p:cNvSpPr/>
          <p:nvPr/>
        </p:nvSpPr>
        <p:spPr>
          <a:xfrm>
            <a:off x="7600355" y="2534960"/>
            <a:ext cx="364808" cy="364808"/>
          </a:xfrm>
          <a:prstGeom prst="roundRect">
            <a:avLst>
              <a:gd name="adj" fmla="val 25062733"/>
            </a:avLst>
          </a:prstGeom>
          <a:solidFill>
            <a:srgbClr val="5E4CE6"/>
          </a:solidFill>
        </p:spPr>
      </p:sp>
      <p:pic>
        <p:nvPicPr>
          <p:cNvPr id="209717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0724" y="2614732"/>
            <a:ext cx="164068" cy="205145"/>
          </a:xfrm>
          <a:prstGeom prst="rect">
            <a:avLst/>
          </a:prstGeom>
        </p:spPr>
      </p:pic>
      <p:sp>
        <p:nvSpPr>
          <p:cNvPr id="1048698" name="Text 7"/>
          <p:cNvSpPr/>
          <p:nvPr/>
        </p:nvSpPr>
        <p:spPr>
          <a:xfrm>
            <a:off x="7600355" y="3021330"/>
            <a:ext cx="1519952" cy="190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Python</a:t>
            </a:r>
            <a:endParaRPr lang="en-US" sz="1150" dirty="0"/>
          </a:p>
        </p:txBody>
      </p:sp>
      <p:sp>
        <p:nvSpPr>
          <p:cNvPr id="1048699" name="Text 8"/>
          <p:cNvSpPr/>
          <p:nvPr/>
        </p:nvSpPr>
        <p:spPr>
          <a:xfrm>
            <a:off x="7600355" y="3332917"/>
            <a:ext cx="6482953" cy="1944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Primary programming language for AI processing and system logic</a:t>
            </a:r>
            <a:endParaRPr lang="en-US" sz="950" dirty="0"/>
          </a:p>
        </p:txBody>
      </p:sp>
      <p:sp>
        <p:nvSpPr>
          <p:cNvPr id="1048700" name="Shape 9"/>
          <p:cNvSpPr/>
          <p:nvPr/>
        </p:nvSpPr>
        <p:spPr>
          <a:xfrm>
            <a:off x="7471172" y="3778091"/>
            <a:ext cx="6741319" cy="1250752"/>
          </a:xfrm>
          <a:prstGeom prst="roundRect">
            <a:avLst>
              <a:gd name="adj" fmla="val 408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701" name="Shape 10"/>
          <p:cNvSpPr/>
          <p:nvPr/>
        </p:nvSpPr>
        <p:spPr>
          <a:xfrm>
            <a:off x="7600355" y="3907274"/>
            <a:ext cx="364808" cy="364808"/>
          </a:xfrm>
          <a:prstGeom prst="roundRect">
            <a:avLst>
              <a:gd name="adj" fmla="val 25062733"/>
            </a:avLst>
          </a:prstGeom>
          <a:solidFill>
            <a:srgbClr val="5E4CE6"/>
          </a:solidFill>
        </p:spPr>
      </p:sp>
      <p:pic>
        <p:nvPicPr>
          <p:cNvPr id="209717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0724" y="3987046"/>
            <a:ext cx="164068" cy="205145"/>
          </a:xfrm>
          <a:prstGeom prst="rect">
            <a:avLst/>
          </a:prstGeom>
        </p:spPr>
      </p:pic>
      <p:sp>
        <p:nvSpPr>
          <p:cNvPr id="1048702" name="Text 11"/>
          <p:cNvSpPr/>
          <p:nvPr/>
        </p:nvSpPr>
        <p:spPr>
          <a:xfrm>
            <a:off x="7600355" y="4393644"/>
            <a:ext cx="1519952" cy="190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OpenCV</a:t>
            </a:r>
            <a:endParaRPr lang="en-US" sz="1150" dirty="0"/>
          </a:p>
        </p:txBody>
      </p:sp>
      <p:sp>
        <p:nvSpPr>
          <p:cNvPr id="1048703" name="Text 12"/>
          <p:cNvSpPr/>
          <p:nvPr/>
        </p:nvSpPr>
        <p:spPr>
          <a:xfrm>
            <a:off x="7600355" y="4705231"/>
            <a:ext cx="6482953" cy="1944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Advanced computer vision library for image processing and object detection</a:t>
            </a:r>
            <a:endParaRPr lang="en-US" sz="950" dirty="0"/>
          </a:p>
        </p:txBody>
      </p:sp>
      <p:sp>
        <p:nvSpPr>
          <p:cNvPr id="1048704" name="Shape 13"/>
          <p:cNvSpPr/>
          <p:nvPr/>
        </p:nvSpPr>
        <p:spPr>
          <a:xfrm>
            <a:off x="7471172" y="5150406"/>
            <a:ext cx="6741319" cy="1250752"/>
          </a:xfrm>
          <a:prstGeom prst="roundRect">
            <a:avLst>
              <a:gd name="adj" fmla="val 408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705" name="Shape 14"/>
          <p:cNvSpPr/>
          <p:nvPr/>
        </p:nvSpPr>
        <p:spPr>
          <a:xfrm>
            <a:off x="7600355" y="5279588"/>
            <a:ext cx="364808" cy="364808"/>
          </a:xfrm>
          <a:prstGeom prst="roundRect">
            <a:avLst>
              <a:gd name="adj" fmla="val 25062733"/>
            </a:avLst>
          </a:prstGeom>
          <a:solidFill>
            <a:srgbClr val="5E4CE6"/>
          </a:solidFill>
        </p:spPr>
      </p:sp>
      <p:pic>
        <p:nvPicPr>
          <p:cNvPr id="209717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00724" y="5359360"/>
            <a:ext cx="164068" cy="205145"/>
          </a:xfrm>
          <a:prstGeom prst="rect">
            <a:avLst/>
          </a:prstGeom>
        </p:spPr>
      </p:pic>
      <p:sp>
        <p:nvSpPr>
          <p:cNvPr id="1048706" name="Text 15"/>
          <p:cNvSpPr/>
          <p:nvPr/>
        </p:nvSpPr>
        <p:spPr>
          <a:xfrm>
            <a:off x="7600355" y="5765959"/>
            <a:ext cx="1519952" cy="190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Flask</a:t>
            </a:r>
            <a:endParaRPr lang="en-US" sz="1150" dirty="0"/>
          </a:p>
        </p:txBody>
      </p:sp>
      <p:sp>
        <p:nvSpPr>
          <p:cNvPr id="1048707" name="Text 16"/>
          <p:cNvSpPr/>
          <p:nvPr/>
        </p:nvSpPr>
        <p:spPr>
          <a:xfrm>
            <a:off x="7600355" y="6077545"/>
            <a:ext cx="6482953" cy="1944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Lightweight web framework for creating responsive monitoring interface</a:t>
            </a:r>
            <a:endParaRPr lang="en-US" sz="950" dirty="0"/>
          </a:p>
        </p:txBody>
      </p:sp>
      <p:sp>
        <p:nvSpPr>
          <p:cNvPr id="1048708" name="Shape 17"/>
          <p:cNvSpPr/>
          <p:nvPr/>
        </p:nvSpPr>
        <p:spPr>
          <a:xfrm>
            <a:off x="7471172" y="6522720"/>
            <a:ext cx="6741319" cy="1250752"/>
          </a:xfrm>
          <a:prstGeom prst="roundRect">
            <a:avLst>
              <a:gd name="adj" fmla="val 4083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709" name="Shape 18"/>
          <p:cNvSpPr/>
          <p:nvPr/>
        </p:nvSpPr>
        <p:spPr>
          <a:xfrm>
            <a:off x="7600355" y="6651903"/>
            <a:ext cx="364808" cy="364808"/>
          </a:xfrm>
          <a:prstGeom prst="roundRect">
            <a:avLst>
              <a:gd name="adj" fmla="val 25062733"/>
            </a:avLst>
          </a:prstGeom>
          <a:solidFill>
            <a:srgbClr val="5E4CE6"/>
          </a:solidFill>
        </p:spPr>
      </p:sp>
      <p:pic>
        <p:nvPicPr>
          <p:cNvPr id="2097180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00724" y="6731675"/>
            <a:ext cx="164068" cy="205145"/>
          </a:xfrm>
          <a:prstGeom prst="rect">
            <a:avLst/>
          </a:prstGeom>
        </p:spPr>
      </p:pic>
      <p:sp>
        <p:nvSpPr>
          <p:cNvPr id="1048710" name="Text 19"/>
          <p:cNvSpPr/>
          <p:nvPr/>
        </p:nvSpPr>
        <p:spPr>
          <a:xfrm>
            <a:off x="7600355" y="7138273"/>
            <a:ext cx="1519952" cy="190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YOLOv3</a:t>
            </a:r>
            <a:endParaRPr lang="en-US" sz="1150" dirty="0"/>
          </a:p>
        </p:txBody>
      </p:sp>
      <p:sp>
        <p:nvSpPr>
          <p:cNvPr id="1048711" name="Text 20"/>
          <p:cNvSpPr/>
          <p:nvPr/>
        </p:nvSpPr>
        <p:spPr>
          <a:xfrm>
            <a:off x="7600355" y="7449860"/>
            <a:ext cx="6482953" cy="1944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Pre-trained deep learning model for accurate real-time object detection</a:t>
            </a:r>
            <a:endParaRPr lang="en-US" sz="9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29151"/>
          </a:xfrm>
          <a:prstGeom prst="rect">
            <a:avLst/>
          </a:prstGeom>
        </p:spPr>
      </p:pic>
      <p:sp>
        <p:nvSpPr>
          <p:cNvPr id="1048716" name="Text 0"/>
          <p:cNvSpPr/>
          <p:nvPr/>
        </p:nvSpPr>
        <p:spPr>
          <a:xfrm>
            <a:off x="764143" y="3330297"/>
            <a:ext cx="6049566" cy="6823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System Implementation</a:t>
            </a:r>
            <a:endParaRPr lang="en-US" sz="4250" dirty="0"/>
          </a:p>
        </p:txBody>
      </p:sp>
      <p:sp>
        <p:nvSpPr>
          <p:cNvPr id="1048717" name="Shape 1"/>
          <p:cNvSpPr/>
          <p:nvPr/>
        </p:nvSpPr>
        <p:spPr>
          <a:xfrm>
            <a:off x="1091565" y="5213390"/>
            <a:ext cx="3894296" cy="218242"/>
          </a:xfrm>
          <a:prstGeom prst="roundRect">
            <a:avLst>
              <a:gd name="adj" fmla="val 4201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718" name="Shape 2"/>
          <p:cNvSpPr/>
          <p:nvPr/>
        </p:nvSpPr>
        <p:spPr>
          <a:xfrm>
            <a:off x="764143" y="4994970"/>
            <a:ext cx="654963" cy="654963"/>
          </a:xfrm>
          <a:prstGeom prst="roundRect">
            <a:avLst>
              <a:gd name="adj" fmla="val 6980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209718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854" y="5117842"/>
            <a:ext cx="327422" cy="409337"/>
          </a:xfrm>
          <a:prstGeom prst="rect">
            <a:avLst/>
          </a:prstGeom>
        </p:spPr>
      </p:pic>
      <p:sp>
        <p:nvSpPr>
          <p:cNvPr id="1048719" name="Text 3"/>
          <p:cNvSpPr/>
          <p:nvPr/>
        </p:nvSpPr>
        <p:spPr>
          <a:xfrm>
            <a:off x="982385" y="5868233"/>
            <a:ext cx="2857619" cy="3411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ESP32-CAM Firmware</a:t>
            </a:r>
            <a:endParaRPr lang="en-US" sz="2100" dirty="0"/>
          </a:p>
        </p:txBody>
      </p:sp>
      <p:sp>
        <p:nvSpPr>
          <p:cNvPr id="1048720" name="Text 4"/>
          <p:cNvSpPr/>
          <p:nvPr/>
        </p:nvSpPr>
        <p:spPr>
          <a:xfrm>
            <a:off x="982385" y="6340316"/>
            <a:ext cx="3785354" cy="104798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Custom firmware enables reliable Wi-Fi streaming with optimised video quality and minimal latency</a:t>
            </a:r>
            <a:endParaRPr lang="en-US" sz="1700" dirty="0"/>
          </a:p>
        </p:txBody>
      </p:sp>
      <p:sp>
        <p:nvSpPr>
          <p:cNvPr id="1048721" name="Shape 5"/>
          <p:cNvSpPr/>
          <p:nvPr/>
        </p:nvSpPr>
        <p:spPr>
          <a:xfrm>
            <a:off x="5531644" y="4885849"/>
            <a:ext cx="3894296" cy="218242"/>
          </a:xfrm>
          <a:prstGeom prst="roundRect">
            <a:avLst>
              <a:gd name="adj" fmla="val 4201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722" name="Shape 6"/>
          <p:cNvSpPr/>
          <p:nvPr/>
        </p:nvSpPr>
        <p:spPr>
          <a:xfrm>
            <a:off x="5204222" y="4667429"/>
            <a:ext cx="654963" cy="654963"/>
          </a:xfrm>
          <a:prstGeom prst="roundRect">
            <a:avLst>
              <a:gd name="adj" fmla="val 6980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209718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67933" y="4790301"/>
            <a:ext cx="327422" cy="409337"/>
          </a:xfrm>
          <a:prstGeom prst="rect">
            <a:avLst/>
          </a:prstGeom>
        </p:spPr>
      </p:pic>
      <p:sp>
        <p:nvSpPr>
          <p:cNvPr id="1048723" name="Text 7"/>
          <p:cNvSpPr/>
          <p:nvPr/>
        </p:nvSpPr>
        <p:spPr>
          <a:xfrm>
            <a:off x="5422463" y="5540693"/>
            <a:ext cx="2729151" cy="3411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Detection Engine</a:t>
            </a:r>
            <a:endParaRPr lang="en-US" sz="2100" dirty="0"/>
          </a:p>
        </p:txBody>
      </p:sp>
      <p:sp>
        <p:nvSpPr>
          <p:cNvPr id="1048724" name="Text 8"/>
          <p:cNvSpPr/>
          <p:nvPr/>
        </p:nvSpPr>
        <p:spPr>
          <a:xfrm>
            <a:off x="5422463" y="6012775"/>
            <a:ext cx="3785354" cy="139731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Python application captures frames, processes them through OpenCV, and generates bounding boxes with confidence scores</a:t>
            </a:r>
            <a:endParaRPr lang="en-US" sz="1700" dirty="0"/>
          </a:p>
        </p:txBody>
      </p:sp>
      <p:sp>
        <p:nvSpPr>
          <p:cNvPr id="1048725" name="Shape 9"/>
          <p:cNvSpPr/>
          <p:nvPr/>
        </p:nvSpPr>
        <p:spPr>
          <a:xfrm>
            <a:off x="9971723" y="4558427"/>
            <a:ext cx="3894296" cy="218242"/>
          </a:xfrm>
          <a:prstGeom prst="roundRect">
            <a:avLst>
              <a:gd name="adj" fmla="val 42018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48726" name="Shape 10"/>
          <p:cNvSpPr/>
          <p:nvPr/>
        </p:nvSpPr>
        <p:spPr>
          <a:xfrm>
            <a:off x="9644301" y="4340007"/>
            <a:ext cx="654963" cy="654963"/>
          </a:xfrm>
          <a:prstGeom prst="roundRect">
            <a:avLst>
              <a:gd name="adj" fmla="val 6980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pic>
        <p:nvPicPr>
          <p:cNvPr id="209718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08012" y="4462879"/>
            <a:ext cx="327422" cy="409337"/>
          </a:xfrm>
          <a:prstGeom prst="rect">
            <a:avLst/>
          </a:prstGeom>
        </p:spPr>
      </p:pic>
      <p:sp>
        <p:nvSpPr>
          <p:cNvPr id="1048727" name="Text 11"/>
          <p:cNvSpPr/>
          <p:nvPr/>
        </p:nvSpPr>
        <p:spPr>
          <a:xfrm>
            <a:off x="9862542" y="5213271"/>
            <a:ext cx="2729151" cy="3411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Web Application</a:t>
            </a:r>
            <a:endParaRPr lang="en-US" sz="2100" dirty="0"/>
          </a:p>
        </p:txBody>
      </p:sp>
      <p:sp>
        <p:nvSpPr>
          <p:cNvPr id="1048728" name="Text 12"/>
          <p:cNvSpPr/>
          <p:nvPr/>
        </p:nvSpPr>
        <p:spPr>
          <a:xfrm>
            <a:off x="9862542" y="5685353"/>
            <a:ext cx="3785354" cy="104798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Flask interface provides live video monitoring, detection history logs, and real-time connection status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33" name="Text 0"/>
          <p:cNvSpPr/>
          <p:nvPr/>
        </p:nvSpPr>
        <p:spPr>
          <a:xfrm>
            <a:off x="793790" y="736283"/>
            <a:ext cx="7279958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Testing &amp; Validation Results</a:t>
            </a:r>
            <a:endParaRPr lang="en-US" sz="4450" dirty="0"/>
          </a:p>
        </p:txBody>
      </p:sp>
      <p:sp>
        <p:nvSpPr>
          <p:cNvPr id="1048734" name="Shape 1"/>
          <p:cNvSpPr/>
          <p:nvPr/>
        </p:nvSpPr>
        <p:spPr>
          <a:xfrm>
            <a:off x="793790" y="1898690"/>
            <a:ext cx="6407944" cy="2978110"/>
          </a:xfrm>
          <a:prstGeom prst="roundRect">
            <a:avLst>
              <a:gd name="adj" fmla="val 491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048735" name="Shape 2"/>
          <p:cNvSpPr/>
          <p:nvPr/>
        </p:nvSpPr>
        <p:spPr>
          <a:xfrm>
            <a:off x="763310" y="1898690"/>
            <a:ext cx="121920" cy="2978110"/>
          </a:xfrm>
          <a:prstGeom prst="roundRect">
            <a:avLst>
              <a:gd name="adj" fmla="val 78139"/>
            </a:avLst>
          </a:prstGeom>
          <a:solidFill>
            <a:srgbClr val="5E4CE6"/>
          </a:solidFill>
        </p:spPr>
      </p:sp>
      <p:sp>
        <p:nvSpPr>
          <p:cNvPr id="1048736" name="Text 3"/>
          <p:cNvSpPr/>
          <p:nvPr/>
        </p:nvSpPr>
        <p:spPr>
          <a:xfrm>
            <a:off x="1142524" y="215598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Unit Testing</a:t>
            </a:r>
            <a:endParaRPr lang="en-US" sz="2200" dirty="0"/>
          </a:p>
        </p:txBody>
      </p:sp>
      <p:sp>
        <p:nvSpPr>
          <p:cNvPr id="1048737" name="Text 4"/>
          <p:cNvSpPr/>
          <p:nvPr/>
        </p:nvSpPr>
        <p:spPr>
          <a:xfrm>
            <a:off x="1142524" y="2646402"/>
            <a:ext cx="58019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ESP32-CAM video streaming verified with stable transmission</a:t>
            </a:r>
            <a:endParaRPr lang="en-US" sz="1750" dirty="0"/>
          </a:p>
        </p:txBody>
      </p:sp>
      <p:sp>
        <p:nvSpPr>
          <p:cNvPr id="1048738" name="Text 5"/>
          <p:cNvSpPr/>
          <p:nvPr/>
        </p:nvSpPr>
        <p:spPr>
          <a:xfrm>
            <a:off x="1142524" y="3451503"/>
            <a:ext cx="5801916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Object detection algorithm accuracy thoroughly tested</a:t>
            </a:r>
            <a:endParaRPr lang="en-US" sz="1750" dirty="0"/>
          </a:p>
        </p:txBody>
      </p:sp>
      <p:sp>
        <p:nvSpPr>
          <p:cNvPr id="1048739" name="Text 6"/>
          <p:cNvSpPr/>
          <p:nvPr/>
        </p:nvSpPr>
        <p:spPr>
          <a:xfrm>
            <a:off x="1142524" y="3893701"/>
            <a:ext cx="58019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Web interface responsiveness confirmed across devices</a:t>
            </a:r>
            <a:endParaRPr lang="en-US" sz="1750" dirty="0"/>
          </a:p>
        </p:txBody>
      </p:sp>
      <p:sp>
        <p:nvSpPr>
          <p:cNvPr id="1048740" name="Shape 7"/>
          <p:cNvSpPr/>
          <p:nvPr/>
        </p:nvSpPr>
        <p:spPr>
          <a:xfrm>
            <a:off x="7428548" y="1898690"/>
            <a:ext cx="6408063" cy="2978110"/>
          </a:xfrm>
          <a:prstGeom prst="roundRect">
            <a:avLst>
              <a:gd name="adj" fmla="val 4913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048741" name="Shape 8"/>
          <p:cNvSpPr/>
          <p:nvPr/>
        </p:nvSpPr>
        <p:spPr>
          <a:xfrm>
            <a:off x="7398067" y="1898690"/>
            <a:ext cx="121920" cy="2978110"/>
          </a:xfrm>
          <a:prstGeom prst="roundRect">
            <a:avLst>
              <a:gd name="adj" fmla="val 78139"/>
            </a:avLst>
          </a:prstGeom>
          <a:solidFill>
            <a:srgbClr val="5E4CE6"/>
          </a:solidFill>
        </p:spPr>
      </p:sp>
      <p:sp>
        <p:nvSpPr>
          <p:cNvPr id="1048742" name="Text 9"/>
          <p:cNvSpPr/>
          <p:nvPr/>
        </p:nvSpPr>
        <p:spPr>
          <a:xfrm>
            <a:off x="7777282" y="215598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Integration Testing</a:t>
            </a:r>
            <a:endParaRPr lang="en-US" sz="2200" dirty="0"/>
          </a:p>
        </p:txBody>
      </p:sp>
      <p:sp>
        <p:nvSpPr>
          <p:cNvPr id="1048743" name="Text 10"/>
          <p:cNvSpPr/>
          <p:nvPr/>
        </p:nvSpPr>
        <p:spPr>
          <a:xfrm>
            <a:off x="7777282" y="2646402"/>
            <a:ext cx="5802035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Complete end-to-end detection pipeline validated with comprehensive scenario testing</a:t>
            </a:r>
            <a:endParaRPr lang="en-US" sz="1750" dirty="0"/>
          </a:p>
        </p:txBody>
      </p:sp>
      <p:sp>
        <p:nvSpPr>
          <p:cNvPr id="1048744" name="Text 11"/>
          <p:cNvSpPr/>
          <p:nvPr/>
        </p:nvSpPr>
        <p:spPr>
          <a:xfrm>
            <a:off x="793790" y="5245298"/>
            <a:ext cx="3048000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20</a:t>
            </a:r>
            <a:endParaRPr lang="en-US" sz="5850" dirty="0"/>
          </a:p>
        </p:txBody>
      </p:sp>
      <p:sp>
        <p:nvSpPr>
          <p:cNvPr id="1048745" name="Text 12"/>
          <p:cNvSpPr/>
          <p:nvPr/>
        </p:nvSpPr>
        <p:spPr>
          <a:xfrm>
            <a:off x="900113" y="627709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FPS</a:t>
            </a:r>
            <a:endParaRPr lang="en-US" sz="2200" dirty="0"/>
          </a:p>
        </p:txBody>
      </p:sp>
      <p:sp>
        <p:nvSpPr>
          <p:cNvPr id="1048746" name="Text 13"/>
          <p:cNvSpPr/>
          <p:nvPr/>
        </p:nvSpPr>
        <p:spPr>
          <a:xfrm>
            <a:off x="793790" y="6767513"/>
            <a:ext cx="3048000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Average frame rate achieved</a:t>
            </a:r>
            <a:endParaRPr lang="en-US" sz="1750" dirty="0"/>
          </a:p>
        </p:txBody>
      </p:sp>
      <p:sp>
        <p:nvSpPr>
          <p:cNvPr id="1048747" name="Text 14"/>
          <p:cNvSpPr/>
          <p:nvPr/>
        </p:nvSpPr>
        <p:spPr>
          <a:xfrm>
            <a:off x="4125278" y="5245298"/>
            <a:ext cx="3048119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&lt;100ms</a:t>
            </a:r>
            <a:endParaRPr lang="en-US" sz="5850" dirty="0"/>
          </a:p>
        </p:txBody>
      </p:sp>
      <p:sp>
        <p:nvSpPr>
          <p:cNvPr id="1048748" name="Text 15"/>
          <p:cNvSpPr/>
          <p:nvPr/>
        </p:nvSpPr>
        <p:spPr>
          <a:xfrm>
            <a:off x="4231719" y="627709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Latency</a:t>
            </a:r>
            <a:endParaRPr lang="en-US" sz="2200" dirty="0"/>
          </a:p>
        </p:txBody>
      </p:sp>
      <p:sp>
        <p:nvSpPr>
          <p:cNvPr id="1048749" name="Text 16"/>
          <p:cNvSpPr/>
          <p:nvPr/>
        </p:nvSpPr>
        <p:spPr>
          <a:xfrm>
            <a:off x="4125278" y="6767513"/>
            <a:ext cx="3048119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Detection processing time per frame</a:t>
            </a:r>
            <a:endParaRPr lang="en-US" sz="1750" dirty="0"/>
          </a:p>
        </p:txBody>
      </p:sp>
      <p:sp>
        <p:nvSpPr>
          <p:cNvPr id="1048750" name="Text 17"/>
          <p:cNvSpPr/>
          <p:nvPr/>
        </p:nvSpPr>
        <p:spPr>
          <a:xfrm>
            <a:off x="7456884" y="5245298"/>
            <a:ext cx="3048119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&lt;200MB</a:t>
            </a:r>
            <a:endParaRPr lang="en-US" sz="5850" dirty="0"/>
          </a:p>
        </p:txBody>
      </p:sp>
      <p:sp>
        <p:nvSpPr>
          <p:cNvPr id="1048751" name="Text 18"/>
          <p:cNvSpPr/>
          <p:nvPr/>
        </p:nvSpPr>
        <p:spPr>
          <a:xfrm>
            <a:off x="7563326" y="627709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Memory</a:t>
            </a:r>
            <a:endParaRPr lang="en-US" sz="2200" dirty="0"/>
          </a:p>
        </p:txBody>
      </p:sp>
      <p:sp>
        <p:nvSpPr>
          <p:cNvPr id="1048752" name="Text 19"/>
          <p:cNvSpPr/>
          <p:nvPr/>
        </p:nvSpPr>
        <p:spPr>
          <a:xfrm>
            <a:off x="7456884" y="6767513"/>
            <a:ext cx="304811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System memory usage</a:t>
            </a:r>
            <a:endParaRPr lang="en-US" sz="1750" dirty="0"/>
          </a:p>
        </p:txBody>
      </p:sp>
      <p:sp>
        <p:nvSpPr>
          <p:cNvPr id="1048753" name="Text 20"/>
          <p:cNvSpPr/>
          <p:nvPr/>
        </p:nvSpPr>
        <p:spPr>
          <a:xfrm>
            <a:off x="10788491" y="5245298"/>
            <a:ext cx="3048119" cy="74842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2Mbps</a:t>
            </a:r>
            <a:endParaRPr lang="en-US" sz="5850" dirty="0"/>
          </a:p>
        </p:txBody>
      </p:sp>
      <p:sp>
        <p:nvSpPr>
          <p:cNvPr id="1048754" name="Text 21"/>
          <p:cNvSpPr/>
          <p:nvPr/>
        </p:nvSpPr>
        <p:spPr>
          <a:xfrm>
            <a:off x="10894933" y="6277094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Bandwidth</a:t>
            </a:r>
            <a:endParaRPr lang="en-US" sz="2200" dirty="0"/>
          </a:p>
        </p:txBody>
      </p:sp>
      <p:sp>
        <p:nvSpPr>
          <p:cNvPr id="1048755" name="Text 22"/>
          <p:cNvSpPr/>
          <p:nvPr/>
        </p:nvSpPr>
        <p:spPr>
          <a:xfrm>
            <a:off x="10788491" y="6767513"/>
            <a:ext cx="3048119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Video streaming requirement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10</Slides>
  <Notes>10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22111317I</dc:creator>
  <cp:lastModifiedBy>Guest User</cp:lastModifiedBy>
  <cp:revision>1</cp:revision>
  <dcterms:created xsi:type="dcterms:W3CDTF">2025-09-16T23:35:21Z</dcterms:created>
  <dcterms:modified xsi:type="dcterms:W3CDTF">2025-09-25T13:31:59Z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3d94b4cd5eec423296d6453045245890</vt:lpwstr>
  </property>
</Properties>
</file>